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72" r:id="rId10"/>
    <p:sldId id="263" r:id="rId11"/>
    <p:sldId id="27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2"/>
    <p:restoredTop sz="94580"/>
  </p:normalViewPr>
  <p:slideViewPr>
    <p:cSldViewPr snapToGrid="0" snapToObjects="1">
      <p:cViewPr>
        <p:scale>
          <a:sx n="130" d="100"/>
          <a:sy n="130" d="100"/>
        </p:scale>
        <p:origin x="416" y="-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38E6C-A98F-5744-B71E-E0138AC8FE40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270FF-BAE0-6449-848C-082757219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8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Yoav host do not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6270FF-BAE0-6449-848C-0827572198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Downloads/Homeless%20Verification%20letter%20from%20Shelter%20(Example)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25876fdfe4274589972ad286b0ea695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qw1@westchestergov.com" TargetMode="External"/><Relationship Id="rId2" Type="http://schemas.openxmlformats.org/officeDocument/2006/relationships/hyperlink" Target="mailto:jjcf@westchestergov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qs2@westchestergov.com" TargetMode="External"/><Relationship Id="rId5" Type="http://schemas.openxmlformats.org/officeDocument/2006/relationships/hyperlink" Target="mailto:apr5@westchestergov.com" TargetMode="External"/><Relationship Id="rId4" Type="http://schemas.openxmlformats.org/officeDocument/2006/relationships/hyperlink" Target="mailto:kbertrand@programdesign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static1.squarespace.com/static/5bec4c0daa49a114bde38f71/t/5d9dec3038dca21e46019c92/1570630704209/HMIS+General+ROI+100919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static1.squarespace.com/static/5bec4c0daa49a114bde38f71/t/5f76250a9d4bf044bbea06ba/1601578250422/CES+Receipt+Updated+1001202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e82e2da702034a8182bf92866849c9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118df0bbf3974abe9e3e371de711549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32c69713bbba4eb198274795e93b18e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883A-196B-214E-980E-02F550F3F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Coordinated Entry Site Visit/Audit Documentation &amp; Procedure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D17D1-B3F3-304D-8E18-64100D2835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Westchester Continuum of Care Partnership to End Homelessness</a:t>
            </a:r>
          </a:p>
          <a:p>
            <a:r>
              <a:rPr lang="en-US" dirty="0"/>
              <a:t>December 2020</a:t>
            </a:r>
          </a:p>
        </p:txBody>
      </p:sp>
    </p:spTree>
    <p:extLst>
      <p:ext uri="{BB962C8B-B14F-4D97-AF65-F5344CB8AC3E}">
        <p14:creationId xmlns:p14="http://schemas.microsoft.com/office/powerpoint/2010/main" val="36854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81C5-9B03-1045-A7B5-4E0796C5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Verification of Homelessness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94C4-A5A9-A344-A21F-21D051AC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day of CE Enrollment, homelessness must be documented in the client file</a:t>
            </a:r>
          </a:p>
          <a:p>
            <a:pPr lvl="1"/>
            <a:r>
              <a:rPr lang="en-US" dirty="0"/>
              <a:t>That can be done using either:</a:t>
            </a:r>
          </a:p>
          <a:p>
            <a:pPr lvl="2"/>
            <a:r>
              <a:rPr lang="en-US" dirty="0"/>
              <a:t>Signed letter from ES staff indicating client slept at shelter the night before enrollment</a:t>
            </a:r>
          </a:p>
          <a:p>
            <a:pPr lvl="2"/>
            <a:r>
              <a:rPr lang="en-US" dirty="0"/>
              <a:t>HMIS check-in screen printout showing check-in starting the night before enrollment</a:t>
            </a:r>
          </a:p>
          <a:p>
            <a:r>
              <a:rPr lang="en-US" dirty="0"/>
              <a:t>The signed letter must be uploaded to HMIS and placed in the client’s paper record </a:t>
            </a:r>
          </a:p>
          <a:p>
            <a:pPr lvl="1"/>
            <a:r>
              <a:rPr lang="en-US" dirty="0"/>
              <a:t>Alternatively if using the HMIS record the check-in record must be printed and placed into the client’s paper record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8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E3CB-1D4D-594B-83B9-697E468F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the correct number of months homeless in the CE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1A62-9917-8F47-AA6C-4138EFAF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ction Button: Movie 3">
            <a:hlinkClick r:id="rId2" highlightClick="1"/>
            <a:extLst>
              <a:ext uri="{FF2B5EF4-FFF2-40B4-BE49-F238E27FC236}">
                <a16:creationId xmlns:a16="http://schemas.microsoft.com/office/drawing/2014/main" id="{779B5437-23AA-064B-8C5B-76941879DA93}"/>
              </a:ext>
            </a:extLst>
          </p:cNvPr>
          <p:cNvSpPr/>
          <p:nvPr/>
        </p:nvSpPr>
        <p:spPr>
          <a:xfrm>
            <a:off x="5437239" y="3421626"/>
            <a:ext cx="1042416" cy="1042416"/>
          </a:xfrm>
          <a:prstGeom prst="actionButtonMovie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 extrusionH="6350" contourW="6350" prstMaterial="metal"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2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7E30-B0DE-8E46-80DB-C306293D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CoC Admin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8E40-7E18-8E49-BC1D-8785DD93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Coordinated Entry</a:t>
            </a:r>
          </a:p>
          <a:p>
            <a:pPr lvl="1"/>
            <a:r>
              <a:rPr lang="en-US" dirty="0" err="1">
                <a:solidFill>
                  <a:prstClr val="black"/>
                </a:solidFill>
              </a:rPr>
              <a:t>JoMarie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Tarchoun</a:t>
            </a:r>
            <a:r>
              <a:rPr lang="en-US" dirty="0">
                <a:solidFill>
                  <a:prstClr val="black"/>
                </a:solidFill>
              </a:rPr>
              <a:t>, CE Administrator                  </a:t>
            </a:r>
            <a:r>
              <a:rPr lang="en-US" dirty="0">
                <a:solidFill>
                  <a:prstClr val="black"/>
                </a:solidFill>
                <a:hlinkClick r:id="rId2"/>
              </a:rPr>
              <a:t>jjcf@westchestergov.com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Craig Wong, DSS Program Administrator          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cqw1@westchestergov.com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Allison McSpedon, Systems Manager                </a:t>
            </a:r>
            <a:r>
              <a:rPr lang="en-US" u="sng" dirty="0" err="1">
                <a:solidFill>
                  <a:srgbClr val="FF0000"/>
                </a:solidFill>
              </a:rPr>
              <a:t>amcspedon@programdesign.com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Westchester CoC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Karl Bertrand, Co-Chair			                </a:t>
            </a:r>
            <a:r>
              <a:rPr lang="en-US" dirty="0">
                <a:solidFill>
                  <a:prstClr val="black"/>
                </a:solidFill>
                <a:hlinkClick r:id="rId4"/>
              </a:rPr>
              <a:t>kbertrand@programdesign.com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Annette Peters-Ruvolo, Co-Chair	                </a:t>
            </a:r>
            <a:r>
              <a:rPr lang="en-US" dirty="0">
                <a:solidFill>
                  <a:prstClr val="black"/>
                </a:solidFill>
                <a:hlinkClick r:id="rId5"/>
              </a:rPr>
              <a:t>apr5@westchestergov.com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Yoav Spiegel, DCMH Program Specialist          </a:t>
            </a:r>
            <a:r>
              <a:rPr lang="en-US" u="sng" dirty="0">
                <a:solidFill>
                  <a:srgbClr val="FF0000"/>
                </a:solidFill>
                <a:hlinkClick r:id="rId6"/>
              </a:rPr>
              <a:t>yqs2@westchestergov.com</a:t>
            </a:r>
            <a:endParaRPr lang="en-US" u="sng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Triece</a:t>
            </a:r>
            <a:r>
              <a:rPr lang="en-US" dirty="0">
                <a:solidFill>
                  <a:schemeClr val="tx1"/>
                </a:solidFill>
              </a:rPr>
              <a:t> Thomas, CoC Associate                           </a:t>
            </a:r>
            <a:r>
              <a:rPr lang="en-US" u="sng" dirty="0" err="1">
                <a:solidFill>
                  <a:srgbClr val="FF0000"/>
                </a:solidFill>
              </a:rPr>
              <a:t>tthomas@programdesign.com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HMIS Support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Daniel Gore, HMIS                                                </a:t>
            </a:r>
            <a:r>
              <a:rPr lang="en-US" u="sng" dirty="0" err="1">
                <a:solidFill>
                  <a:srgbClr val="FF0000"/>
                </a:solidFill>
              </a:rPr>
              <a:t>daniel@dgoreconsulting.com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0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F641-AFA5-FE40-9714-EA2226FF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0F05-FE60-BF43-9C6C-CB77871A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This training is a walk through of everything you need to be prepared for a Coordinated Entry Site Visit or Desk Audit</a:t>
            </a:r>
          </a:p>
          <a:p>
            <a:r>
              <a:rPr lang="en-US" sz="3000" dirty="0"/>
              <a:t> It should not be a surprise to a CE Administrator that these documents are required &amp; expected</a:t>
            </a:r>
          </a:p>
          <a:p>
            <a:pPr lvl="1"/>
            <a:r>
              <a:rPr lang="en-US" sz="2800" dirty="0"/>
              <a:t> This is your  “cheat sheet” to perfect audit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1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F641-AFA5-FE40-9714-EA2226FF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0F05-FE60-BF43-9C6C-CB77871A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We will cover:</a:t>
            </a:r>
          </a:p>
          <a:p>
            <a:pPr lvl="1"/>
            <a:r>
              <a:rPr lang="en-US" sz="2800" dirty="0"/>
              <a:t> HMIS Release of Information</a:t>
            </a:r>
          </a:p>
          <a:p>
            <a:pPr lvl="1"/>
            <a:r>
              <a:rPr lang="en-US" sz="2800" dirty="0"/>
              <a:t> Coordinated Entry Receipt</a:t>
            </a:r>
          </a:p>
          <a:p>
            <a:pPr lvl="1"/>
            <a:r>
              <a:rPr lang="en-US" sz="2800" dirty="0"/>
              <a:t> 24 hour CE Enrollment Requirement</a:t>
            </a:r>
          </a:p>
          <a:p>
            <a:pPr lvl="1"/>
            <a:r>
              <a:rPr lang="en-US" sz="2800" dirty="0"/>
              <a:t> How to run a report to identify clients who need CE enrollment</a:t>
            </a:r>
          </a:p>
          <a:p>
            <a:pPr lvl="1"/>
            <a:r>
              <a:rPr lang="en-US" sz="2800" dirty="0"/>
              <a:t> NEW! Using case notes to document activities</a:t>
            </a:r>
          </a:p>
          <a:p>
            <a:pPr lvl="1"/>
            <a:r>
              <a:rPr lang="en-US" sz="2800" dirty="0"/>
              <a:t> Why/When/How Clients need the CHAT</a:t>
            </a:r>
          </a:p>
          <a:p>
            <a:pPr lvl="1"/>
            <a:r>
              <a:rPr lang="en-US" sz="2800" dirty="0"/>
              <a:t> Homeless Status Verification</a:t>
            </a:r>
          </a:p>
          <a:p>
            <a:pPr lvl="1"/>
            <a:r>
              <a:rPr lang="en-US" sz="2800" dirty="0"/>
              <a:t> How to get the number of months homeless correct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9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1C57-4536-6241-967C-52787E45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HMIS Release of Information Form</a:t>
            </a:r>
            <a:endParaRPr lang="en-US" dirty="0"/>
          </a:p>
        </p:txBody>
      </p:sp>
      <p:pic>
        <p:nvPicPr>
          <p:cNvPr id="5" name="Content Placeholder 4">
            <a:hlinkClick r:id="rId2"/>
            <a:extLst>
              <a:ext uri="{FF2B5EF4-FFF2-40B4-BE49-F238E27FC236}">
                <a16:creationId xmlns:a16="http://schemas.microsoft.com/office/drawing/2014/main" id="{B5DA200C-B1F7-C244-A454-4DB42B4141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286053" y="2133600"/>
            <a:ext cx="2919556" cy="377825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A69B97-B63E-A642-8D35-F62825D1E2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By signing this form the client agrees to share their personal information for the purpose of housing by entering their information into HMIS</a:t>
            </a:r>
          </a:p>
          <a:p>
            <a:r>
              <a:rPr lang="en-US" dirty="0"/>
              <a:t>This form </a:t>
            </a:r>
            <a:r>
              <a:rPr lang="en-US" b="1" dirty="0"/>
              <a:t>MUST</a:t>
            </a:r>
            <a:r>
              <a:rPr lang="en-US" dirty="0"/>
              <a:t> be uploaded into HMIS for every client and a copy placed in their paper record</a:t>
            </a:r>
          </a:p>
          <a:p>
            <a:r>
              <a:rPr lang="en-US" dirty="0"/>
              <a:t>Clients can decline to sign the consent but must be informed that in doing so they are declining housing resources</a:t>
            </a:r>
          </a:p>
        </p:txBody>
      </p:sp>
    </p:spTree>
    <p:extLst>
      <p:ext uri="{BB962C8B-B14F-4D97-AF65-F5344CB8AC3E}">
        <p14:creationId xmlns:p14="http://schemas.microsoft.com/office/powerpoint/2010/main" val="136412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E4E7-15F8-6442-A912-AF4DF5E0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Coordinated Entry Receipt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CA751D-B391-354A-BB2A-C99AB298D28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979174" y="1736462"/>
            <a:ext cx="3421916" cy="442836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DBACE-9C2B-D847-A936-AE75634287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receipt is required whenever a client is entered into Coordinated Entry</a:t>
            </a:r>
          </a:p>
          <a:p>
            <a:r>
              <a:rPr lang="en-US" dirty="0"/>
              <a:t>The client must sign the receipt to demonstrate they are aware they have been entered into CE</a:t>
            </a:r>
          </a:p>
          <a:p>
            <a:r>
              <a:rPr lang="en-US" dirty="0"/>
              <a:t>The client must be given a copy of the receipt</a:t>
            </a:r>
          </a:p>
          <a:p>
            <a:r>
              <a:rPr lang="en-US" dirty="0"/>
              <a:t>The receipt </a:t>
            </a:r>
            <a:r>
              <a:rPr lang="en-US" b="1" dirty="0"/>
              <a:t>MUST</a:t>
            </a:r>
            <a:r>
              <a:rPr lang="en-US" dirty="0"/>
              <a:t> be uploaded into HMIS and a copy must be placed in their paper record</a:t>
            </a:r>
          </a:p>
        </p:txBody>
      </p:sp>
    </p:spTree>
    <p:extLst>
      <p:ext uri="{BB962C8B-B14F-4D97-AF65-F5344CB8AC3E}">
        <p14:creationId xmlns:p14="http://schemas.microsoft.com/office/powerpoint/2010/main" val="367897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DCB65-F7EE-C441-99A2-D7F0899B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Deadline – 24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6F877-59B6-6B48-98B7-CCAFD0D1A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in Emergency Shelter must be enrolled in CE within 24 hours of their first check-in.</a:t>
            </a:r>
          </a:p>
          <a:p>
            <a:r>
              <a:rPr lang="en-US" dirty="0"/>
              <a:t>Clients in Drop-in Shelters must be enrolled in CE within 24 hours of the date of their 14</a:t>
            </a:r>
            <a:r>
              <a:rPr lang="en-US" baseline="30000" dirty="0"/>
              <a:t>th</a:t>
            </a:r>
            <a:r>
              <a:rPr lang="en-US" dirty="0"/>
              <a:t> check in</a:t>
            </a:r>
          </a:p>
          <a:p>
            <a:pPr lvl="1"/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check in does not mean 14 consecutive nights or 14 nights at the same location</a:t>
            </a:r>
          </a:p>
          <a:p>
            <a:pPr lvl="2"/>
            <a:r>
              <a:rPr lang="en-US" dirty="0"/>
              <a:t>It means 14 check ins overall in the client’s check in record</a:t>
            </a:r>
          </a:p>
          <a:p>
            <a:r>
              <a:rPr lang="en-US" dirty="0"/>
              <a:t>The only exception to the 14</a:t>
            </a:r>
            <a:r>
              <a:rPr lang="en-US" baseline="30000" dirty="0"/>
              <a:t>th</a:t>
            </a:r>
            <a:r>
              <a:rPr lang="en-US" dirty="0"/>
              <a:t> check in rule is if a client wants to opt in sooner and they should be offered that option from the 1</a:t>
            </a:r>
            <a:r>
              <a:rPr lang="en-US" baseline="30000" dirty="0"/>
              <a:t>st</a:t>
            </a:r>
            <a:r>
              <a:rPr lang="en-US" dirty="0"/>
              <a:t> check-in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8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E3CB-1D4D-594B-83B9-697E468F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a report and find out who needs to be enrolled in 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1A62-9917-8F47-AA6C-4138EFAF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Action Button: Movie 9">
            <a:hlinkClick r:id="rId3" highlightClick="1"/>
            <a:extLst>
              <a:ext uri="{FF2B5EF4-FFF2-40B4-BE49-F238E27FC236}">
                <a16:creationId xmlns:a16="http://schemas.microsoft.com/office/drawing/2014/main" id="{E1BBEE5C-78C5-5C46-9A23-AA4D419090FF}"/>
              </a:ext>
            </a:extLst>
          </p:cNvPr>
          <p:cNvSpPr/>
          <p:nvPr/>
        </p:nvSpPr>
        <p:spPr>
          <a:xfrm>
            <a:off x="5978013" y="3411794"/>
            <a:ext cx="1347019" cy="1130709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E3CB-1D4D-594B-83B9-697E468F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NEW! Document Housing Related Client Activity Using HMIS Case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1A62-9917-8F47-AA6C-4138EFAF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HUD Compliance requires that CE Assessors document their efforts to assist clients during the housing process</a:t>
            </a:r>
          </a:p>
          <a:p>
            <a:pPr lvl="1"/>
            <a:r>
              <a:rPr lang="en-US" dirty="0"/>
              <a:t>When a CE referral for a client comes through, a conversation must begin with the housing provider and the client to assist the client with the transition to permanent housing</a:t>
            </a:r>
          </a:p>
          <a:p>
            <a:pPr lvl="2"/>
            <a:r>
              <a:rPr lang="en-US" dirty="0"/>
              <a:t>There must be subsequent follow-up to the initial contact until the client is housed</a:t>
            </a:r>
          </a:p>
          <a:p>
            <a:pPr lvl="2"/>
            <a:r>
              <a:rPr lang="en-US" dirty="0"/>
              <a:t>Documentation of all housing related activities must continue until the client is housed</a:t>
            </a:r>
          </a:p>
          <a:p>
            <a:r>
              <a:rPr lang="en-US" dirty="0"/>
              <a:t>This can be done using the Case Notes in HMIS to keep everything related to the client in one place</a:t>
            </a:r>
          </a:p>
          <a:p>
            <a:pPr lvl="1"/>
            <a:r>
              <a:rPr lang="en-US" dirty="0"/>
              <a:t>This can also be done in other formats and uploaded to HMIS</a:t>
            </a:r>
          </a:p>
          <a:p>
            <a:pPr lvl="1"/>
            <a:r>
              <a:rPr lang="en-US" dirty="0"/>
              <a:t>The notes must provide a response to the question: “How did you work with the client/housing provider to transition clients referred by CE to housing?”</a:t>
            </a:r>
          </a:p>
        </p:txBody>
      </p:sp>
      <p:sp>
        <p:nvSpPr>
          <p:cNvPr id="4" name="Action Button: Movie 3">
            <a:hlinkClick r:id="rId2" highlightClick="1"/>
            <a:extLst>
              <a:ext uri="{FF2B5EF4-FFF2-40B4-BE49-F238E27FC236}">
                <a16:creationId xmlns:a16="http://schemas.microsoft.com/office/drawing/2014/main" id="{779B5437-23AA-064B-8C5B-76941879DA93}"/>
              </a:ext>
            </a:extLst>
          </p:cNvPr>
          <p:cNvSpPr/>
          <p:nvPr/>
        </p:nvSpPr>
        <p:spPr>
          <a:xfrm>
            <a:off x="639097" y="4582850"/>
            <a:ext cx="1042416" cy="1042416"/>
          </a:xfrm>
          <a:prstGeom prst="actionButtonMovie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 extrusionH="6350" contourW="6350" prstMaterial="metal"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4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4898-A81B-B342-BF5D-1946DB2A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D41C5-E46C-4A45-840B-484A5F333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Every CE client needs a completed Comprehensive Homelessness Assessment Tool to be added to the prioritization list for housing</a:t>
            </a:r>
          </a:p>
          <a:p>
            <a:pPr lvl="2"/>
            <a:r>
              <a:rPr lang="en-US" dirty="0"/>
              <a:t>Along with the amount of time the client has been homeless, the CHAT score determines their prioritization for housing openings</a:t>
            </a:r>
          </a:p>
          <a:p>
            <a:r>
              <a:rPr lang="en-US" dirty="0"/>
              <a:t>When?</a:t>
            </a:r>
          </a:p>
          <a:p>
            <a:pPr lvl="1"/>
            <a:r>
              <a:rPr lang="en-US" dirty="0"/>
              <a:t>At CE enrollment</a:t>
            </a:r>
          </a:p>
          <a:p>
            <a:pPr lvl="1"/>
            <a:r>
              <a:rPr lang="en-US" dirty="0"/>
              <a:t>Update once per year</a:t>
            </a:r>
          </a:p>
          <a:p>
            <a:pPr lvl="2"/>
            <a:r>
              <a:rPr lang="en-US" dirty="0"/>
              <a:t>Exception: if the client’s experience changes in a way that would impact their score, they need a new CHAT immediately</a:t>
            </a:r>
          </a:p>
          <a:p>
            <a:pPr lvl="3"/>
            <a:r>
              <a:rPr lang="en-US" dirty="0"/>
              <a:t>Examples: </a:t>
            </a:r>
          </a:p>
          <a:p>
            <a:pPr lvl="4"/>
            <a:r>
              <a:rPr lang="en-US" dirty="0"/>
              <a:t>The client becomes employed/unemployed</a:t>
            </a:r>
          </a:p>
          <a:p>
            <a:pPr lvl="4"/>
            <a:r>
              <a:rPr lang="en-US" dirty="0"/>
              <a:t>The client becomes disabled</a:t>
            </a:r>
          </a:p>
          <a:p>
            <a:endParaRPr lang="en-US" dirty="0"/>
          </a:p>
        </p:txBody>
      </p:sp>
      <p:sp>
        <p:nvSpPr>
          <p:cNvPr id="4" name="Action Button: Movie 3">
            <a:hlinkClick r:id="rId2" highlightClick="1"/>
            <a:extLst>
              <a:ext uri="{FF2B5EF4-FFF2-40B4-BE49-F238E27FC236}">
                <a16:creationId xmlns:a16="http://schemas.microsoft.com/office/drawing/2014/main" id="{9B30466F-1694-BB4D-A9ED-4AA194E4F9FA}"/>
              </a:ext>
            </a:extLst>
          </p:cNvPr>
          <p:cNvSpPr/>
          <p:nvPr/>
        </p:nvSpPr>
        <p:spPr>
          <a:xfrm>
            <a:off x="9979742" y="4995804"/>
            <a:ext cx="1042416" cy="1042416"/>
          </a:xfrm>
          <a:prstGeom prst="actionButtonMovie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 extrusionH="6350" contourW="6350" prstMaterial="metal">
            <a:bevelT w="6350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07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</TotalTime>
  <Words>815</Words>
  <Application>Microsoft Macintosh PowerPoint</Application>
  <PresentationFormat>Widescreen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Coordinated Entry Site Visit/Audit Documentation &amp; Procedure Training</vt:lpstr>
      <vt:lpstr>Purpose</vt:lpstr>
      <vt:lpstr>Purpose (Continued)</vt:lpstr>
      <vt:lpstr>HMIS Release of Information Form</vt:lpstr>
      <vt:lpstr>Coordinated Entry Receipt</vt:lpstr>
      <vt:lpstr>Enrollment Deadline – 24 hours</vt:lpstr>
      <vt:lpstr>How to run a report and find out who needs to be enrolled in CE</vt:lpstr>
      <vt:lpstr>NEW! Document Housing Related Client Activity Using HMIS Case Notes</vt:lpstr>
      <vt:lpstr>CHAT</vt:lpstr>
      <vt:lpstr>Verification of Homelessness</vt:lpstr>
      <vt:lpstr>How to get the correct number of months homeless in the CE Assessment</vt:lpstr>
      <vt:lpstr>Your CoC Admin Team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CoC Moratorium  &amp; HUD Waivers</dc:title>
  <dc:creator>allison mcspedon</dc:creator>
  <cp:lastModifiedBy>allison mcspedon</cp:lastModifiedBy>
  <cp:revision>22</cp:revision>
  <dcterms:created xsi:type="dcterms:W3CDTF">2020-10-27T14:02:43Z</dcterms:created>
  <dcterms:modified xsi:type="dcterms:W3CDTF">2020-12-03T20:35:41Z</dcterms:modified>
</cp:coreProperties>
</file>